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3"/>
  </p:sldMasterIdLst>
  <p:notesMasterIdLst>
    <p:notesMasterId r:id="rId5"/>
  </p:notesMasterIdLst>
  <p:sldIdLst>
    <p:sldId id="328" r:id="rId4"/>
    <p:sldId id="329" r:id="rId6"/>
    <p:sldId id="330" r:id="rId7"/>
    <p:sldId id="331" r:id="rId8"/>
    <p:sldId id="332" r:id="rId9"/>
    <p:sldId id="301" r:id="rId10"/>
    <p:sldId id="347" r:id="rId11"/>
    <p:sldId id="348" r:id="rId12"/>
    <p:sldId id="336" r:id="rId13"/>
    <p:sldId id="337" r:id="rId14"/>
    <p:sldId id="338" r:id="rId15"/>
    <p:sldId id="339" r:id="rId16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03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8846" autoAdjust="0"/>
  </p:normalViewPr>
  <p:slideViewPr>
    <p:cSldViewPr snapToGrid="0" showGuides="1">
      <p:cViewPr varScale="1">
        <p:scale>
          <a:sx n="78" d="100"/>
          <a:sy n="78" d="100"/>
        </p:scale>
        <p:origin x="600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E8018D-1FE0-4891-87A9-5BF912CA4E9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1F11D5-6272-4383-8DE1-506F94C43EF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1F11D5-6272-4383-8DE1-506F94C43E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F11D5-6272-4383-8DE1-506F94C43EF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54509-7C9F-40BD-9157-96D67BDDD2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6F5DE-CB35-4503-A7A4-88B91123805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1090749" y="245822"/>
            <a:ext cx="4645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spc="-150" dirty="0">
                <a:solidFill>
                  <a:srgbClr val="523824"/>
                </a:solidFill>
                <a:latin typeface="方正达利体简体 Heavy" panose="02000A00000000000000" pitchFamily="2" charset="-122"/>
                <a:ea typeface="方正达利体简体 Heavy" panose="02000A00000000000000" pitchFamily="2" charset="-122"/>
              </a:rPr>
              <a:t>立足岗位  追求卓越 做新时代的优秀党员</a:t>
            </a:r>
            <a:endParaRPr lang="zh-CN" altLang="en-US" sz="2000" spc="-150" dirty="0">
              <a:solidFill>
                <a:srgbClr val="523824"/>
              </a:solidFill>
              <a:latin typeface="方正达利体简体 Heavy" panose="02000A00000000000000" pitchFamily="2" charset="-122"/>
              <a:ea typeface="方正达利体简体 Heavy" panose="02000A00000000000000" pitchFamily="2" charset="-122"/>
            </a:endParaRPr>
          </a:p>
        </p:txBody>
      </p:sp>
      <p:sp>
        <p:nvSpPr>
          <p:cNvPr id="6" name="Freeform 29"/>
          <p:cNvSpPr/>
          <p:nvPr userDrawn="1"/>
        </p:nvSpPr>
        <p:spPr bwMode="auto">
          <a:xfrm>
            <a:off x="5828665" y="183515"/>
            <a:ext cx="622935" cy="556895"/>
          </a:xfrm>
          <a:custGeom>
            <a:avLst/>
            <a:gdLst>
              <a:gd name="T0" fmla="*/ 803 w 1880"/>
              <a:gd name="T1" fmla="*/ 15 h 1680"/>
              <a:gd name="T2" fmla="*/ 1253 w 1880"/>
              <a:gd name="T3" fmla="*/ 1067 h 1680"/>
              <a:gd name="T4" fmla="*/ 728 w 1880"/>
              <a:gd name="T5" fmla="*/ 540 h 1680"/>
              <a:gd name="T6" fmla="*/ 928 w 1880"/>
              <a:gd name="T7" fmla="*/ 339 h 1680"/>
              <a:gd name="T8" fmla="*/ 803 w 1880"/>
              <a:gd name="T9" fmla="*/ 215 h 1680"/>
              <a:gd name="T10" fmla="*/ 549 w 1880"/>
              <a:gd name="T11" fmla="*/ 267 h 1680"/>
              <a:gd name="T12" fmla="*/ 150 w 1880"/>
              <a:gd name="T13" fmla="*/ 666 h 1680"/>
              <a:gd name="T14" fmla="*/ 376 w 1880"/>
              <a:gd name="T15" fmla="*/ 890 h 1680"/>
              <a:gd name="T16" fmla="*/ 527 w 1880"/>
              <a:gd name="T17" fmla="*/ 741 h 1680"/>
              <a:gd name="T18" fmla="*/ 1052 w 1880"/>
              <a:gd name="T19" fmla="*/ 1266 h 1680"/>
              <a:gd name="T20" fmla="*/ 176 w 1880"/>
              <a:gd name="T21" fmla="*/ 1090 h 1680"/>
              <a:gd name="T22" fmla="*/ 49 w 1880"/>
              <a:gd name="T23" fmla="*/ 1217 h 1680"/>
              <a:gd name="T24" fmla="*/ 159 w 1880"/>
              <a:gd name="T25" fmla="*/ 1357 h 1680"/>
              <a:gd name="T26" fmla="*/ 144 w 1880"/>
              <a:gd name="T27" fmla="*/ 1371 h 1680"/>
              <a:gd name="T28" fmla="*/ 122 w 1880"/>
              <a:gd name="T29" fmla="*/ 1367 h 1680"/>
              <a:gd name="T30" fmla="*/ 0 w 1880"/>
              <a:gd name="T31" fmla="*/ 1494 h 1680"/>
              <a:gd name="T32" fmla="*/ 123 w 1880"/>
              <a:gd name="T33" fmla="*/ 1616 h 1680"/>
              <a:gd name="T34" fmla="*/ 249 w 1880"/>
              <a:gd name="T35" fmla="*/ 1493 h 1680"/>
              <a:gd name="T36" fmla="*/ 245 w 1880"/>
              <a:gd name="T37" fmla="*/ 1470 h 1680"/>
              <a:gd name="T38" fmla="*/ 265 w 1880"/>
              <a:gd name="T39" fmla="*/ 1451 h 1680"/>
              <a:gd name="T40" fmla="*/ 1255 w 1880"/>
              <a:gd name="T41" fmla="*/ 1467 h 1680"/>
              <a:gd name="T42" fmla="*/ 1402 w 1880"/>
              <a:gd name="T43" fmla="*/ 1615 h 1680"/>
              <a:gd name="T44" fmla="*/ 1603 w 1880"/>
              <a:gd name="T45" fmla="*/ 1416 h 1680"/>
              <a:gd name="T46" fmla="*/ 1455 w 1880"/>
              <a:gd name="T47" fmla="*/ 1267 h 1680"/>
              <a:gd name="T48" fmla="*/ 803 w 1880"/>
              <a:gd name="T49" fmla="*/ 15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80" h="1680">
                <a:moveTo>
                  <a:pt x="803" y="15"/>
                </a:moveTo>
                <a:cubicBezTo>
                  <a:pt x="1217" y="170"/>
                  <a:pt x="1468" y="665"/>
                  <a:pt x="1253" y="1067"/>
                </a:cubicBezTo>
                <a:cubicBezTo>
                  <a:pt x="728" y="540"/>
                  <a:pt x="728" y="540"/>
                  <a:pt x="728" y="540"/>
                </a:cubicBezTo>
                <a:cubicBezTo>
                  <a:pt x="928" y="339"/>
                  <a:pt x="928" y="339"/>
                  <a:pt x="928" y="339"/>
                </a:cubicBezTo>
                <a:cubicBezTo>
                  <a:pt x="803" y="215"/>
                  <a:pt x="803" y="215"/>
                  <a:pt x="803" y="215"/>
                </a:cubicBezTo>
                <a:cubicBezTo>
                  <a:pt x="733" y="282"/>
                  <a:pt x="623" y="297"/>
                  <a:pt x="549" y="267"/>
                </a:cubicBezTo>
                <a:cubicBezTo>
                  <a:pt x="150" y="666"/>
                  <a:pt x="150" y="666"/>
                  <a:pt x="150" y="666"/>
                </a:cubicBezTo>
                <a:cubicBezTo>
                  <a:pt x="376" y="890"/>
                  <a:pt x="376" y="890"/>
                  <a:pt x="376" y="890"/>
                </a:cubicBezTo>
                <a:cubicBezTo>
                  <a:pt x="527" y="741"/>
                  <a:pt x="527" y="741"/>
                  <a:pt x="527" y="741"/>
                </a:cubicBezTo>
                <a:cubicBezTo>
                  <a:pt x="1052" y="1266"/>
                  <a:pt x="1052" y="1266"/>
                  <a:pt x="1052" y="1266"/>
                </a:cubicBezTo>
                <a:cubicBezTo>
                  <a:pt x="795" y="1407"/>
                  <a:pt x="439" y="1363"/>
                  <a:pt x="176" y="1090"/>
                </a:cubicBezTo>
                <a:cubicBezTo>
                  <a:pt x="49" y="1217"/>
                  <a:pt x="49" y="1217"/>
                  <a:pt x="49" y="1217"/>
                </a:cubicBezTo>
                <a:cubicBezTo>
                  <a:pt x="87" y="1270"/>
                  <a:pt x="119" y="1317"/>
                  <a:pt x="159" y="1357"/>
                </a:cubicBezTo>
                <a:cubicBezTo>
                  <a:pt x="155" y="1362"/>
                  <a:pt x="144" y="1371"/>
                  <a:pt x="144" y="1371"/>
                </a:cubicBezTo>
                <a:cubicBezTo>
                  <a:pt x="137" y="1370"/>
                  <a:pt x="129" y="1367"/>
                  <a:pt x="122" y="1367"/>
                </a:cubicBezTo>
                <a:cubicBezTo>
                  <a:pt x="55" y="1367"/>
                  <a:pt x="0" y="1426"/>
                  <a:pt x="0" y="1494"/>
                </a:cubicBezTo>
                <a:cubicBezTo>
                  <a:pt x="0" y="1561"/>
                  <a:pt x="55" y="1616"/>
                  <a:pt x="123" y="1616"/>
                </a:cubicBezTo>
                <a:cubicBezTo>
                  <a:pt x="191" y="1616"/>
                  <a:pt x="249" y="1561"/>
                  <a:pt x="249" y="1493"/>
                </a:cubicBezTo>
                <a:cubicBezTo>
                  <a:pt x="249" y="1485"/>
                  <a:pt x="247" y="1478"/>
                  <a:pt x="245" y="1470"/>
                </a:cubicBezTo>
                <a:cubicBezTo>
                  <a:pt x="265" y="1451"/>
                  <a:pt x="265" y="1451"/>
                  <a:pt x="265" y="1451"/>
                </a:cubicBezTo>
                <a:cubicBezTo>
                  <a:pt x="567" y="1655"/>
                  <a:pt x="898" y="1680"/>
                  <a:pt x="1255" y="1467"/>
                </a:cubicBezTo>
                <a:cubicBezTo>
                  <a:pt x="1402" y="1615"/>
                  <a:pt x="1402" y="1615"/>
                  <a:pt x="1402" y="1615"/>
                </a:cubicBezTo>
                <a:cubicBezTo>
                  <a:pt x="1603" y="1416"/>
                  <a:pt x="1603" y="1416"/>
                  <a:pt x="1603" y="1416"/>
                </a:cubicBezTo>
                <a:cubicBezTo>
                  <a:pt x="1455" y="1267"/>
                  <a:pt x="1455" y="1267"/>
                  <a:pt x="1455" y="1267"/>
                </a:cubicBezTo>
                <a:cubicBezTo>
                  <a:pt x="1880" y="628"/>
                  <a:pt x="1313" y="0"/>
                  <a:pt x="803" y="15"/>
                </a:cubicBezTo>
                <a:close/>
              </a:path>
            </a:pathLst>
          </a:custGeom>
          <a:solidFill>
            <a:srgbClr val="FF0000">
              <a:lumMod val="7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6489700" y="674053"/>
            <a:ext cx="4836795" cy="2540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 flipH="1" flipV="1">
            <a:off x="899160" y="674053"/>
            <a:ext cx="4836795" cy="2540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54509-7C9F-40BD-9157-96D67BDDD2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6F5DE-CB35-4503-A7A4-88B911238053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 userDrawn="1"/>
        </p:nvSpPr>
        <p:spPr>
          <a:xfrm>
            <a:off x="1090749" y="245822"/>
            <a:ext cx="4645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spc="-150" dirty="0">
                <a:solidFill>
                  <a:srgbClr val="523824"/>
                </a:solidFill>
                <a:latin typeface="方正达利体简体 Heavy" panose="02000A00000000000000" pitchFamily="2" charset="-122"/>
                <a:ea typeface="方正达利体简体 Heavy" panose="02000A00000000000000" pitchFamily="2" charset="-122"/>
              </a:rPr>
              <a:t>立足岗位  追求卓越 做新时代的优秀党员</a:t>
            </a:r>
            <a:endParaRPr lang="zh-CN" altLang="en-US" sz="2000" spc="-150" dirty="0">
              <a:solidFill>
                <a:srgbClr val="523824"/>
              </a:solidFill>
              <a:latin typeface="方正达利体简体 Heavy" panose="02000A00000000000000" pitchFamily="2" charset="-122"/>
              <a:ea typeface="方正达利体简体 Heavy" panose="02000A00000000000000" pitchFamily="2" charset="-122"/>
            </a:endParaRPr>
          </a:p>
        </p:txBody>
      </p:sp>
      <p:sp>
        <p:nvSpPr>
          <p:cNvPr id="6" name="Freeform 29"/>
          <p:cNvSpPr/>
          <p:nvPr userDrawn="1"/>
        </p:nvSpPr>
        <p:spPr bwMode="auto">
          <a:xfrm>
            <a:off x="5828665" y="183515"/>
            <a:ext cx="622935" cy="556895"/>
          </a:xfrm>
          <a:custGeom>
            <a:avLst/>
            <a:gdLst>
              <a:gd name="T0" fmla="*/ 803 w 1880"/>
              <a:gd name="T1" fmla="*/ 15 h 1680"/>
              <a:gd name="T2" fmla="*/ 1253 w 1880"/>
              <a:gd name="T3" fmla="*/ 1067 h 1680"/>
              <a:gd name="T4" fmla="*/ 728 w 1880"/>
              <a:gd name="T5" fmla="*/ 540 h 1680"/>
              <a:gd name="T6" fmla="*/ 928 w 1880"/>
              <a:gd name="T7" fmla="*/ 339 h 1680"/>
              <a:gd name="T8" fmla="*/ 803 w 1880"/>
              <a:gd name="T9" fmla="*/ 215 h 1680"/>
              <a:gd name="T10" fmla="*/ 549 w 1880"/>
              <a:gd name="T11" fmla="*/ 267 h 1680"/>
              <a:gd name="T12" fmla="*/ 150 w 1880"/>
              <a:gd name="T13" fmla="*/ 666 h 1680"/>
              <a:gd name="T14" fmla="*/ 376 w 1880"/>
              <a:gd name="T15" fmla="*/ 890 h 1680"/>
              <a:gd name="T16" fmla="*/ 527 w 1880"/>
              <a:gd name="T17" fmla="*/ 741 h 1680"/>
              <a:gd name="T18" fmla="*/ 1052 w 1880"/>
              <a:gd name="T19" fmla="*/ 1266 h 1680"/>
              <a:gd name="T20" fmla="*/ 176 w 1880"/>
              <a:gd name="T21" fmla="*/ 1090 h 1680"/>
              <a:gd name="T22" fmla="*/ 49 w 1880"/>
              <a:gd name="T23" fmla="*/ 1217 h 1680"/>
              <a:gd name="T24" fmla="*/ 159 w 1880"/>
              <a:gd name="T25" fmla="*/ 1357 h 1680"/>
              <a:gd name="T26" fmla="*/ 144 w 1880"/>
              <a:gd name="T27" fmla="*/ 1371 h 1680"/>
              <a:gd name="T28" fmla="*/ 122 w 1880"/>
              <a:gd name="T29" fmla="*/ 1367 h 1680"/>
              <a:gd name="T30" fmla="*/ 0 w 1880"/>
              <a:gd name="T31" fmla="*/ 1494 h 1680"/>
              <a:gd name="T32" fmla="*/ 123 w 1880"/>
              <a:gd name="T33" fmla="*/ 1616 h 1680"/>
              <a:gd name="T34" fmla="*/ 249 w 1880"/>
              <a:gd name="T35" fmla="*/ 1493 h 1680"/>
              <a:gd name="T36" fmla="*/ 245 w 1880"/>
              <a:gd name="T37" fmla="*/ 1470 h 1680"/>
              <a:gd name="T38" fmla="*/ 265 w 1880"/>
              <a:gd name="T39" fmla="*/ 1451 h 1680"/>
              <a:gd name="T40" fmla="*/ 1255 w 1880"/>
              <a:gd name="T41" fmla="*/ 1467 h 1680"/>
              <a:gd name="T42" fmla="*/ 1402 w 1880"/>
              <a:gd name="T43" fmla="*/ 1615 h 1680"/>
              <a:gd name="T44" fmla="*/ 1603 w 1880"/>
              <a:gd name="T45" fmla="*/ 1416 h 1680"/>
              <a:gd name="T46" fmla="*/ 1455 w 1880"/>
              <a:gd name="T47" fmla="*/ 1267 h 1680"/>
              <a:gd name="T48" fmla="*/ 803 w 1880"/>
              <a:gd name="T49" fmla="*/ 15 h 1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80" h="1680">
                <a:moveTo>
                  <a:pt x="803" y="15"/>
                </a:moveTo>
                <a:cubicBezTo>
                  <a:pt x="1217" y="170"/>
                  <a:pt x="1468" y="665"/>
                  <a:pt x="1253" y="1067"/>
                </a:cubicBezTo>
                <a:cubicBezTo>
                  <a:pt x="728" y="540"/>
                  <a:pt x="728" y="540"/>
                  <a:pt x="728" y="540"/>
                </a:cubicBezTo>
                <a:cubicBezTo>
                  <a:pt x="928" y="339"/>
                  <a:pt x="928" y="339"/>
                  <a:pt x="928" y="339"/>
                </a:cubicBezTo>
                <a:cubicBezTo>
                  <a:pt x="803" y="215"/>
                  <a:pt x="803" y="215"/>
                  <a:pt x="803" y="215"/>
                </a:cubicBezTo>
                <a:cubicBezTo>
                  <a:pt x="733" y="282"/>
                  <a:pt x="623" y="297"/>
                  <a:pt x="549" y="267"/>
                </a:cubicBezTo>
                <a:cubicBezTo>
                  <a:pt x="150" y="666"/>
                  <a:pt x="150" y="666"/>
                  <a:pt x="150" y="666"/>
                </a:cubicBezTo>
                <a:cubicBezTo>
                  <a:pt x="376" y="890"/>
                  <a:pt x="376" y="890"/>
                  <a:pt x="376" y="890"/>
                </a:cubicBezTo>
                <a:cubicBezTo>
                  <a:pt x="527" y="741"/>
                  <a:pt x="527" y="741"/>
                  <a:pt x="527" y="741"/>
                </a:cubicBezTo>
                <a:cubicBezTo>
                  <a:pt x="1052" y="1266"/>
                  <a:pt x="1052" y="1266"/>
                  <a:pt x="1052" y="1266"/>
                </a:cubicBezTo>
                <a:cubicBezTo>
                  <a:pt x="795" y="1407"/>
                  <a:pt x="439" y="1363"/>
                  <a:pt x="176" y="1090"/>
                </a:cubicBezTo>
                <a:cubicBezTo>
                  <a:pt x="49" y="1217"/>
                  <a:pt x="49" y="1217"/>
                  <a:pt x="49" y="1217"/>
                </a:cubicBezTo>
                <a:cubicBezTo>
                  <a:pt x="87" y="1270"/>
                  <a:pt x="119" y="1317"/>
                  <a:pt x="159" y="1357"/>
                </a:cubicBezTo>
                <a:cubicBezTo>
                  <a:pt x="155" y="1362"/>
                  <a:pt x="144" y="1371"/>
                  <a:pt x="144" y="1371"/>
                </a:cubicBezTo>
                <a:cubicBezTo>
                  <a:pt x="137" y="1370"/>
                  <a:pt x="129" y="1367"/>
                  <a:pt x="122" y="1367"/>
                </a:cubicBezTo>
                <a:cubicBezTo>
                  <a:pt x="55" y="1367"/>
                  <a:pt x="0" y="1426"/>
                  <a:pt x="0" y="1494"/>
                </a:cubicBezTo>
                <a:cubicBezTo>
                  <a:pt x="0" y="1561"/>
                  <a:pt x="55" y="1616"/>
                  <a:pt x="123" y="1616"/>
                </a:cubicBezTo>
                <a:cubicBezTo>
                  <a:pt x="191" y="1616"/>
                  <a:pt x="249" y="1561"/>
                  <a:pt x="249" y="1493"/>
                </a:cubicBezTo>
                <a:cubicBezTo>
                  <a:pt x="249" y="1485"/>
                  <a:pt x="247" y="1478"/>
                  <a:pt x="245" y="1470"/>
                </a:cubicBezTo>
                <a:cubicBezTo>
                  <a:pt x="265" y="1451"/>
                  <a:pt x="265" y="1451"/>
                  <a:pt x="265" y="1451"/>
                </a:cubicBezTo>
                <a:cubicBezTo>
                  <a:pt x="567" y="1655"/>
                  <a:pt x="898" y="1680"/>
                  <a:pt x="1255" y="1467"/>
                </a:cubicBezTo>
                <a:cubicBezTo>
                  <a:pt x="1402" y="1615"/>
                  <a:pt x="1402" y="1615"/>
                  <a:pt x="1402" y="1615"/>
                </a:cubicBezTo>
                <a:cubicBezTo>
                  <a:pt x="1603" y="1416"/>
                  <a:pt x="1603" y="1416"/>
                  <a:pt x="1603" y="1416"/>
                </a:cubicBezTo>
                <a:cubicBezTo>
                  <a:pt x="1455" y="1267"/>
                  <a:pt x="1455" y="1267"/>
                  <a:pt x="1455" y="1267"/>
                </a:cubicBezTo>
                <a:cubicBezTo>
                  <a:pt x="1880" y="628"/>
                  <a:pt x="1313" y="0"/>
                  <a:pt x="803" y="15"/>
                </a:cubicBezTo>
                <a:close/>
              </a:path>
            </a:pathLst>
          </a:custGeom>
          <a:solidFill>
            <a:srgbClr val="FF0000">
              <a:lumMod val="75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6489700" y="674053"/>
            <a:ext cx="4836795" cy="2540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 flipH="1" flipV="1">
            <a:off x="899160" y="674053"/>
            <a:ext cx="4836795" cy="2540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image" Target="../media/image2.png"/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54509-7C9F-40BD-9157-96D67BDDD2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6F5DE-CB35-4503-A7A4-88B911238053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54509-7C9F-40BD-9157-96D67BDDD24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6F5DE-CB35-4503-A7A4-88B911238053}" type="slidenum">
              <a:rPr lang="zh-CN" altLang="en-US" smtClean="0"/>
            </a:fld>
            <a:endParaRPr lang="zh-CN" altLang="en-US"/>
          </a:p>
        </p:txBody>
      </p:sp>
      <p:sp>
        <p:nvSpPr>
          <p:cNvPr id="8" name="文本框 7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 descr="图片包含 烟火, 户外艺术系列&#10;&#10;已生成极高可信度的说明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1" b="55687"/>
          <a:stretch>
            <a:fillRect/>
          </a:stretch>
        </p:blipFill>
        <p:spPr>
          <a:xfrm>
            <a:off x="1495881" y="0"/>
            <a:ext cx="9791244" cy="2876550"/>
          </a:xfrm>
          <a:prstGeom prst="rect">
            <a:avLst/>
          </a:prstGeom>
        </p:spPr>
      </p:pic>
      <p:pic>
        <p:nvPicPr>
          <p:cNvPr id="11" name="图片 10" descr="图片包含 就坐, 室内, 餐桌&#10;&#10;已生成高可信度的说明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54"/>
          <a:stretch>
            <a:fillRect/>
          </a:stretch>
        </p:blipFill>
        <p:spPr>
          <a:xfrm>
            <a:off x="0" y="4193986"/>
            <a:ext cx="12192000" cy="266401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993515" y="4194175"/>
            <a:ext cx="4795520" cy="105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 b="1" dirty="0">
                <a:solidFill>
                  <a:srgbClr val="C00000"/>
                </a:solidFill>
              </a:rPr>
              <a:t>经管学院国商</a:t>
            </a:r>
            <a:r>
              <a:rPr lang="en-US" altLang="zh-CN" sz="2400" b="1" dirty="0">
                <a:solidFill>
                  <a:srgbClr val="C00000"/>
                </a:solidFill>
              </a:rPr>
              <a:t>22-1</a:t>
            </a:r>
            <a:r>
              <a:rPr lang="zh-CN" altLang="en-US" sz="2400" b="1" dirty="0">
                <a:solidFill>
                  <a:srgbClr val="C00000"/>
                </a:solidFill>
              </a:rPr>
              <a:t>班团支部</a:t>
            </a:r>
            <a:endParaRPr lang="zh-CN" altLang="en-US" sz="2400" b="1" dirty="0">
              <a:solidFill>
                <a:srgbClr val="C00000"/>
              </a:solidFill>
            </a:endParaRPr>
          </a:p>
          <a:p>
            <a:pPr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rgbClr val="C00000"/>
                </a:solidFill>
              </a:rPr>
              <a:t>2024</a:t>
            </a:r>
            <a:r>
              <a:rPr lang="zh-CN" altLang="en-US" sz="2400" b="1" dirty="0">
                <a:solidFill>
                  <a:srgbClr val="C00000"/>
                </a:solidFill>
              </a:rPr>
              <a:t>年</a:t>
            </a:r>
            <a:r>
              <a:rPr lang="en-US" altLang="zh-CN" sz="2400" b="1" dirty="0">
                <a:solidFill>
                  <a:srgbClr val="C00000"/>
                </a:solidFill>
                <a:sym typeface="+mn-ea"/>
              </a:rPr>
              <a:t>X</a:t>
            </a:r>
            <a:r>
              <a:rPr lang="zh-CN" altLang="en-US" sz="2400" b="1" dirty="0">
                <a:solidFill>
                  <a:srgbClr val="C00000"/>
                </a:solidFill>
              </a:rPr>
              <a:t>月</a:t>
            </a:r>
            <a:r>
              <a:rPr lang="en-US" altLang="zh-CN" sz="2400" b="1" dirty="0">
                <a:solidFill>
                  <a:srgbClr val="C00000"/>
                </a:solidFill>
              </a:rPr>
              <a:t>XX</a:t>
            </a:r>
            <a:r>
              <a:rPr lang="zh-CN" altLang="en-US" sz="2400" b="1" dirty="0">
                <a:solidFill>
                  <a:srgbClr val="C00000"/>
                </a:solidFill>
              </a:rPr>
              <a:t>日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85800" y="951230"/>
            <a:ext cx="1082103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5400" b="1" dirty="0">
                <a:solidFill>
                  <a:srgbClr val="C00000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202</a:t>
            </a:r>
            <a:r>
              <a:rPr lang="en-US" altLang="zh-CN" sz="5400" b="1" dirty="0">
                <a:solidFill>
                  <a:srgbClr val="C00000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3</a:t>
            </a:r>
            <a:r>
              <a:rPr lang="zh-CN" altLang="en-US" sz="5400" b="1" dirty="0">
                <a:solidFill>
                  <a:srgbClr val="C00000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-202</a:t>
            </a:r>
            <a:r>
              <a:rPr lang="en-US" altLang="zh-CN" sz="5400" b="1" dirty="0">
                <a:solidFill>
                  <a:srgbClr val="C00000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4</a:t>
            </a:r>
            <a:r>
              <a:rPr lang="zh-CN" altLang="en-US" sz="5400" b="1" dirty="0">
                <a:solidFill>
                  <a:srgbClr val="C00000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学年</a:t>
            </a:r>
            <a:r>
              <a:rPr lang="zh-CN" altLang="en-US" sz="5400" b="1" u="heavy" dirty="0">
                <a:solidFill>
                  <a:srgbClr val="C00000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秋</a:t>
            </a:r>
            <a:r>
              <a:rPr lang="zh-CN" altLang="en-US" sz="5400" b="1" u="heavy" dirty="0">
                <a:solidFill>
                  <a:srgbClr val="C00000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季</a:t>
            </a:r>
            <a:r>
              <a:rPr lang="zh-CN" altLang="en-US" sz="5400" b="1" dirty="0">
                <a:solidFill>
                  <a:srgbClr val="C00000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学期</a:t>
            </a:r>
            <a:endParaRPr lang="zh-CN" altLang="en-US" sz="5400" b="1" dirty="0">
              <a:solidFill>
                <a:srgbClr val="C00000"/>
              </a:solidFill>
              <a:latin typeface="微软雅黑" panose="020B0503020204020204" pitchFamily="82" charset="2"/>
              <a:ea typeface="微软雅黑" panose="020B0503020204020204" pitchFamily="82" charset="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5400" b="1" dirty="0">
                <a:solidFill>
                  <a:srgbClr val="C00000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推荐党员发展对象评议大会</a:t>
            </a:r>
            <a:endParaRPr lang="zh-CN" altLang="en-US" sz="5400" b="1" dirty="0">
              <a:solidFill>
                <a:srgbClr val="C00000"/>
              </a:solidFill>
              <a:latin typeface="微软雅黑" panose="020B0503020204020204" pitchFamily="82" charset="2"/>
              <a:ea typeface="微软雅黑" panose="020B0503020204020204" pitchFamily="82" charset="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2696845" y="1975485"/>
            <a:ext cx="710628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200000"/>
              </a:lnSpc>
            </a:pP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六</a:t>
            </a: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项：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候选人上台演讲自我评述</a:t>
            </a:r>
            <a:endParaRPr 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19020" y="3298825"/>
            <a:ext cx="760603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符合推优条件的团员（</a:t>
            </a:r>
            <a:r>
              <a:rPr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入党</a:t>
            </a:r>
            <a:r>
              <a:rPr 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积极分子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上台汇报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自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被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确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定为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入党积极分子以来政治思想、学习情况、社会工作、志愿服务、道德品行、执行纪律等方面的表现，重点介绍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入党动机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和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接受培养教育的体会认识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，并客观地剖析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自身存在的优缺点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2084705" y="1201420"/>
            <a:ext cx="8654415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200000"/>
              </a:lnSpc>
            </a:pP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七</a:t>
            </a: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项：</a:t>
            </a: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与会团员进行评议</a:t>
            </a:r>
            <a:endParaRPr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84300" y="2489200"/>
            <a:ext cx="978090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与会团员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根据陈述人表现，结合平时了解，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填写《XX团支部入党积极分子评议表》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团支部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委员会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对评议结果进行汇总（去掉1个最高分、1个最低分，求平均），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得出评议结果（以总分从高到低排序）。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宣布</a:t>
            </a:r>
            <a:r>
              <a:rPr 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评议结果</a:t>
            </a:r>
            <a:endParaRPr lang="zh-CN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（根据通知规定，原则上各团支部按所在班级团员人数的10%进行推荐的要求，确定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本次大会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民主评议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得分前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_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_____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名的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______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______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等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______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位同志为本团支部拟发展对象的推荐人选</a:t>
            </a: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进入党支部遴选考察环节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。掌声祝贺他们！</a:t>
            </a:r>
            <a:r>
              <a:rPr lang="zh-CN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sz="2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4119245" y="1711960"/>
            <a:ext cx="437515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200000"/>
              </a:lnSpc>
            </a:pP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  语</a:t>
            </a:r>
            <a:endParaRPr 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97685" y="3120390"/>
            <a:ext cx="929767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</a:t>
            </a:r>
            <a:r>
              <a:rPr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感谢各位同学的参与，希望大家能坚持初心，</a:t>
            </a:r>
            <a:r>
              <a:rPr 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不负芳华</a:t>
            </a:r>
            <a:r>
              <a:rPr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，以党员的标准严格要求自己，积极上进，服务同学，争取早日加入中国共产党</a:t>
            </a:r>
            <a:r>
              <a:rPr 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，与伟大的中国共产党共奋进</a:t>
            </a:r>
            <a:r>
              <a:rPr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。本次______</a:t>
            </a:r>
            <a:r>
              <a:rPr 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班团支部</a:t>
            </a:r>
            <a:r>
              <a:rPr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入党推优大会到此结束，谢谢大家！ </a:t>
            </a:r>
            <a:endParaRPr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2165350" y="2032635"/>
            <a:ext cx="799846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200000"/>
              </a:lnSpc>
            </a:pP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第一项：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宣读会场纪律，</a:t>
            </a: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清点到会人数</a:t>
            </a:r>
            <a:endParaRPr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43430" y="3307715"/>
            <a:ext cx="82423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推优入党是一件严肃的事情，希望各位同学在会议期间不喧哗，不随便走动。同时请各位把手机调至静音状态或者关机。</a:t>
            </a:r>
            <a:endParaRPr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endParaRPr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043430" y="4573270"/>
            <a:ext cx="8482330" cy="189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Tx/>
              <a:buSzTx/>
              <a:buFontTx/>
            </a:pP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按照规定，参会人数要求达班级</a:t>
            </a: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团员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以上有效。</a:t>
            </a:r>
            <a:endParaRPr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buClrTx/>
              <a:buSzTx/>
              <a:buFontTx/>
            </a:pP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国商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22-1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班</a:t>
            </a: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团员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     人，应到     人，实到     人，达到</a:t>
            </a: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分之二</a:t>
            </a:r>
            <a:r>
              <a:rPr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，会议及最终结果有效。 </a:t>
            </a:r>
            <a:endParaRPr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buClrTx/>
              <a:buSzTx/>
              <a:buFontTx/>
            </a:pP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2165350" y="2042795"/>
            <a:ext cx="799846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200000"/>
              </a:lnSpc>
            </a:pP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</a:t>
            </a: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项：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介绍出席推优大会的党员</a:t>
            </a:r>
            <a:endParaRPr 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55445" y="3762375"/>
            <a:ext cx="928624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参加本次大会的党员有：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1543050" y="2042795"/>
            <a:ext cx="9594215" cy="4154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200000"/>
              </a:lnSpc>
            </a:pP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项：</a:t>
            </a:r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82" charset="2"/>
                <a:ea typeface="微软雅黑" panose="020B0503020204020204" pitchFamily="82" charset="2"/>
                <a:sym typeface="+mn-ea"/>
              </a:rPr>
              <a:t>推荐优秀团员为党的发展对象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重要意义</a:t>
            </a:r>
            <a:endParaRPr 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ct val="200000"/>
              </a:lnSpc>
            </a:pP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“推优”是优秀团员成为党组织发展青年党员的主要来源和必要程序。有利于在青年团员中树立进步的典型，激发团员的上进心，有利于加强团的思想工作和组织工作，增强团的凝聚力和战斗力。 </a:t>
            </a:r>
            <a:endParaRPr 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ct val="200000"/>
              </a:lnSpc>
            </a:pPr>
            <a:endParaRPr 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fontAlgn="auto">
              <a:lnSpc>
                <a:spcPct val="200000"/>
              </a:lnSpc>
            </a:pP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下面有请___</a:t>
            </a: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___</a:t>
            </a:r>
            <a:r>
              <a:rPr 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___上台为大家作关于本次班级团支部推优工作的指导讲话。</a:t>
            </a:r>
            <a:endParaRPr 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689610" y="2733040"/>
            <a:ext cx="9962515" cy="2061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200000"/>
              </a:lnSpc>
            </a:pP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项：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宣读推荐团员中的入党积极分子成为党的发展       对象的条件</a:t>
            </a:r>
            <a:endParaRPr 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/>
          <p:cNvSpPr txBox="1"/>
          <p:nvPr/>
        </p:nvSpPr>
        <p:spPr>
          <a:xfrm>
            <a:off x="4749414" y="554759"/>
            <a:ext cx="6991350" cy="646412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800" b="1" dirty="0">
                <a:solidFill>
                  <a:srgbClr val="C0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推荐对象的条件</a:t>
            </a:r>
            <a:endParaRPr lang="zh-CN" altLang="en-US" sz="4800" b="1" dirty="0">
              <a:solidFill>
                <a:srgbClr val="C0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905635" y="1577340"/>
            <a:ext cx="10286365" cy="5123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学院</a:t>
            </a:r>
            <a:r>
              <a:rPr 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21</a:t>
            </a:r>
            <a:r>
              <a:rPr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级、2</a:t>
            </a:r>
            <a:r>
              <a:rPr 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级、2</a:t>
            </a:r>
            <a:r>
              <a:rPr 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级专升本本科生和2</a:t>
            </a:r>
            <a:r>
              <a:rPr 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级</a:t>
            </a:r>
            <a:r>
              <a:rPr 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专科生</a:t>
            </a:r>
            <a:r>
              <a:rPr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中培养考察满1年及以上的入党积极分子</a:t>
            </a:r>
            <a:endParaRPr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1、政治立场坚定，拥护党的领导，对党认识正确，马克思主义信仰坚定，思想素质高，自觉维护党的团结和统一。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2、入党意愿强烈，入党动机端正，服务意识强，群众基础好。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3、入党积极分子培养期满一年，并且从经管学院分党校积极分子培训班中顺利结业。(已递交入党申请书并经团支部入党推优，获得第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60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期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(含)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之前党校结业证书；23和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级专升本学生需提供原学校党校结业证书及相关证明材料)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、学习态度端正，专业学习成绩较好;确定为入党积极分子以来无违纪违规、处分、挂科、补考(如因身体原因或其他特殊情况可以反馈给党支部书记)和重修情况;寝室卫生达标;德育考评良好及以上;智育成绩位于班级前50%，最近一次综合测评在专业前50%。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 rot="5400000">
            <a:off x="-500978" y="3805029"/>
            <a:ext cx="4489386" cy="323850"/>
            <a:chOff x="4972875" y="3581077"/>
            <a:chExt cx="4489386" cy="323850"/>
          </a:xfrm>
        </p:grpSpPr>
        <p:cxnSp>
          <p:nvCxnSpPr>
            <p:cNvPr id="14" name="直接连接符 5"/>
            <p:cNvCxnSpPr/>
            <p:nvPr/>
          </p:nvCxnSpPr>
          <p:spPr>
            <a:xfrm>
              <a:off x="4972875" y="3743002"/>
              <a:ext cx="1351725" cy="0"/>
            </a:xfrm>
            <a:prstGeom prst="line">
              <a:avLst/>
            </a:prstGeom>
            <a:noFill/>
            <a:ln w="15875" cap="flat" cmpd="sng" algn="ctr">
              <a:solidFill>
                <a:srgbClr val="C00000">
                  <a:alpha val="99000"/>
                </a:srgbClr>
              </a:solidFill>
              <a:prstDash val="solid"/>
            </a:ln>
            <a:effectLst/>
          </p:spPr>
        </p:cxnSp>
        <p:sp>
          <p:nvSpPr>
            <p:cNvPr id="15" name="星形: 五角 8"/>
            <p:cNvSpPr/>
            <p:nvPr/>
          </p:nvSpPr>
          <p:spPr>
            <a:xfrm>
              <a:off x="7055644" y="3581077"/>
              <a:ext cx="323850" cy="323850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星形: 五角 9"/>
            <p:cNvSpPr/>
            <p:nvPr/>
          </p:nvSpPr>
          <p:spPr>
            <a:xfrm>
              <a:off x="6575822" y="3628702"/>
              <a:ext cx="228600" cy="228600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星形: 五角 10"/>
            <p:cNvSpPr/>
            <p:nvPr/>
          </p:nvSpPr>
          <p:spPr>
            <a:xfrm>
              <a:off x="7630716" y="3628702"/>
              <a:ext cx="228600" cy="228600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8" name="直接连接符 11"/>
            <p:cNvCxnSpPr/>
            <p:nvPr/>
          </p:nvCxnSpPr>
          <p:spPr>
            <a:xfrm>
              <a:off x="8110536" y="3743002"/>
              <a:ext cx="1351725" cy="0"/>
            </a:xfrm>
            <a:prstGeom prst="line">
              <a:avLst/>
            </a:prstGeom>
            <a:noFill/>
            <a:ln w="15875" cap="flat" cmpd="sng" algn="ctr">
              <a:solidFill>
                <a:srgbClr val="C00000">
                  <a:alpha val="99000"/>
                </a:srgbClr>
              </a:solidFill>
              <a:prstDash val="solid"/>
            </a:ln>
            <a:effectLst/>
          </p:spPr>
        </p:cxnSp>
      </p:grpSp>
      <p:sp>
        <p:nvSpPr>
          <p:cNvPr id="19" name="文本框 18"/>
          <p:cNvSpPr txBox="1"/>
          <p:nvPr/>
        </p:nvSpPr>
        <p:spPr>
          <a:xfrm>
            <a:off x="459105" y="2386330"/>
            <a:ext cx="736600" cy="2975610"/>
          </a:xfrm>
          <a:prstGeom prst="rect">
            <a:avLst/>
          </a:prstGeom>
          <a:noFill/>
          <a:ln w="53975" cmpd="sng">
            <a:solidFill>
              <a:srgbClr val="BC0304"/>
            </a:solidFill>
            <a:prstDash val="sysDash"/>
          </a:ln>
        </p:spPr>
        <p:txBody>
          <a:bodyPr vert="eaVert"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必须满足条件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9" grpId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/>
          <p:cNvSpPr txBox="1"/>
          <p:nvPr/>
        </p:nvSpPr>
        <p:spPr>
          <a:xfrm>
            <a:off x="4749414" y="554759"/>
            <a:ext cx="6991350" cy="646412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800" b="1" dirty="0">
                <a:solidFill>
                  <a:srgbClr val="C0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推荐对象的条件</a:t>
            </a:r>
            <a:endParaRPr lang="zh-CN" altLang="en-US" sz="4800" b="1" dirty="0">
              <a:solidFill>
                <a:srgbClr val="C0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905640" y="1981858"/>
            <a:ext cx="10286365" cy="378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5、符合条件且在学生组织内任职者和其他对学院或学校有突出贡献者，同等情况下可优先推荐。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200000"/>
              </a:lnSpc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.定期向党组织递交思想汇报，入党动机端正，对加入党组织有较为成熟和正确的认识。自觉接受党组织的考察，在考察期内至少递交</a:t>
            </a:r>
            <a:r>
              <a:rPr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四篇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书面思想汇报（自确定为入党积极分子开始每季度一篇）；思想汇报不存在抄袭、拼凑等情况。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200000"/>
              </a:lnSpc>
            </a:pP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 rot="5400000">
            <a:off x="-500978" y="3805029"/>
            <a:ext cx="4489386" cy="323850"/>
            <a:chOff x="4972875" y="3581077"/>
            <a:chExt cx="4489386" cy="323850"/>
          </a:xfrm>
        </p:grpSpPr>
        <p:cxnSp>
          <p:nvCxnSpPr>
            <p:cNvPr id="14" name="直接连接符 5"/>
            <p:cNvCxnSpPr/>
            <p:nvPr/>
          </p:nvCxnSpPr>
          <p:spPr>
            <a:xfrm>
              <a:off x="4972875" y="3743002"/>
              <a:ext cx="1351725" cy="0"/>
            </a:xfrm>
            <a:prstGeom prst="line">
              <a:avLst/>
            </a:prstGeom>
            <a:noFill/>
            <a:ln w="15875" cap="flat" cmpd="sng" algn="ctr">
              <a:solidFill>
                <a:srgbClr val="C00000">
                  <a:alpha val="99000"/>
                </a:srgbClr>
              </a:solidFill>
              <a:prstDash val="solid"/>
            </a:ln>
            <a:effectLst/>
          </p:spPr>
        </p:cxnSp>
        <p:sp>
          <p:nvSpPr>
            <p:cNvPr id="15" name="星形: 五角 8"/>
            <p:cNvSpPr/>
            <p:nvPr/>
          </p:nvSpPr>
          <p:spPr>
            <a:xfrm>
              <a:off x="7055644" y="3581077"/>
              <a:ext cx="323850" cy="323850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星形: 五角 9"/>
            <p:cNvSpPr/>
            <p:nvPr/>
          </p:nvSpPr>
          <p:spPr>
            <a:xfrm>
              <a:off x="6575822" y="3628702"/>
              <a:ext cx="228600" cy="228600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星形: 五角 10"/>
            <p:cNvSpPr/>
            <p:nvPr/>
          </p:nvSpPr>
          <p:spPr>
            <a:xfrm>
              <a:off x="7630716" y="3628702"/>
              <a:ext cx="228600" cy="228600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8" name="直接连接符 11"/>
            <p:cNvCxnSpPr/>
            <p:nvPr/>
          </p:nvCxnSpPr>
          <p:spPr>
            <a:xfrm>
              <a:off x="8110536" y="3743002"/>
              <a:ext cx="1351725" cy="0"/>
            </a:xfrm>
            <a:prstGeom prst="line">
              <a:avLst/>
            </a:prstGeom>
            <a:noFill/>
            <a:ln w="15875" cap="flat" cmpd="sng" algn="ctr">
              <a:solidFill>
                <a:srgbClr val="C00000">
                  <a:alpha val="99000"/>
                </a:srgbClr>
              </a:solidFill>
              <a:prstDash val="solid"/>
            </a:ln>
            <a:effectLst/>
          </p:spPr>
        </p:cxnSp>
      </p:grpSp>
      <p:sp>
        <p:nvSpPr>
          <p:cNvPr id="19" name="文本框 18"/>
          <p:cNvSpPr txBox="1"/>
          <p:nvPr/>
        </p:nvSpPr>
        <p:spPr>
          <a:xfrm>
            <a:off x="459105" y="2386330"/>
            <a:ext cx="736600" cy="2975610"/>
          </a:xfrm>
          <a:prstGeom prst="rect">
            <a:avLst/>
          </a:prstGeom>
          <a:noFill/>
          <a:ln w="53975" cmpd="sng">
            <a:solidFill>
              <a:srgbClr val="BC0304"/>
            </a:solidFill>
            <a:prstDash val="sysDash"/>
          </a:ln>
        </p:spPr>
        <p:txBody>
          <a:bodyPr vert="eaVert"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必须满足条件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9" grpId="0" bldLvl="0" animBg="1"/>
      <p:bldP spid="1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/>
          <p:cNvSpPr txBox="1"/>
          <p:nvPr/>
        </p:nvSpPr>
        <p:spPr>
          <a:xfrm>
            <a:off x="4749414" y="554759"/>
            <a:ext cx="6991350" cy="646412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800" b="1" dirty="0">
                <a:solidFill>
                  <a:srgbClr val="C0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推荐对象的条件</a:t>
            </a:r>
            <a:endParaRPr lang="zh-CN" altLang="en-US" sz="4800" b="1" dirty="0">
              <a:solidFill>
                <a:srgbClr val="C0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58010" y="2192655"/>
            <a:ext cx="10002520" cy="3169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200000"/>
              </a:lnSpc>
            </a:pP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补充说明：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200000"/>
              </a:lnSpc>
            </a:pP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1.对在关键时刻、重大任务或事项中有突出表现的学生，经相关部门和基层党组织认定后，可优先确定为发展对象。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200000"/>
              </a:lnSpc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.违反校纪校规受到处分的，在校期间一般不能确定为发展对象。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200000"/>
              </a:lnSpc>
            </a:pPr>
            <a:r>
              <a:rPr 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.有参教信教倾向，或有宗教信仰的，不能确定为发展对象。</a:t>
            </a:r>
            <a:endParaRPr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 rot="5400000">
            <a:off x="-500978" y="3805029"/>
            <a:ext cx="4489386" cy="323850"/>
            <a:chOff x="4972875" y="3581077"/>
            <a:chExt cx="4489386" cy="323850"/>
          </a:xfrm>
        </p:grpSpPr>
        <p:cxnSp>
          <p:nvCxnSpPr>
            <p:cNvPr id="14" name="直接连接符 5"/>
            <p:cNvCxnSpPr/>
            <p:nvPr/>
          </p:nvCxnSpPr>
          <p:spPr>
            <a:xfrm>
              <a:off x="4972875" y="3743002"/>
              <a:ext cx="1351725" cy="0"/>
            </a:xfrm>
            <a:prstGeom prst="line">
              <a:avLst/>
            </a:prstGeom>
            <a:noFill/>
            <a:ln w="15875" cap="flat" cmpd="sng" algn="ctr">
              <a:solidFill>
                <a:srgbClr val="C00000">
                  <a:alpha val="99000"/>
                </a:srgbClr>
              </a:solidFill>
              <a:prstDash val="solid"/>
            </a:ln>
            <a:effectLst/>
          </p:spPr>
        </p:cxnSp>
        <p:sp>
          <p:nvSpPr>
            <p:cNvPr id="15" name="星形: 五角 8"/>
            <p:cNvSpPr/>
            <p:nvPr/>
          </p:nvSpPr>
          <p:spPr>
            <a:xfrm>
              <a:off x="7055644" y="3581077"/>
              <a:ext cx="323850" cy="323850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星形: 五角 9"/>
            <p:cNvSpPr/>
            <p:nvPr/>
          </p:nvSpPr>
          <p:spPr>
            <a:xfrm>
              <a:off x="6575822" y="3628702"/>
              <a:ext cx="228600" cy="228600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星形: 五角 10"/>
            <p:cNvSpPr/>
            <p:nvPr/>
          </p:nvSpPr>
          <p:spPr>
            <a:xfrm>
              <a:off x="7630716" y="3628702"/>
              <a:ext cx="228600" cy="228600"/>
            </a:xfrm>
            <a:prstGeom prst="star5">
              <a:avLst/>
            </a:prstGeom>
            <a:solidFill>
              <a:srgbClr val="C203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8" name="直接连接符 11"/>
            <p:cNvCxnSpPr/>
            <p:nvPr/>
          </p:nvCxnSpPr>
          <p:spPr>
            <a:xfrm>
              <a:off x="8110536" y="3743002"/>
              <a:ext cx="1351725" cy="0"/>
            </a:xfrm>
            <a:prstGeom prst="line">
              <a:avLst/>
            </a:prstGeom>
            <a:noFill/>
            <a:ln w="15875" cap="flat" cmpd="sng" algn="ctr">
              <a:solidFill>
                <a:srgbClr val="C00000">
                  <a:alpha val="99000"/>
                </a:srgbClr>
              </a:solidFill>
              <a:prstDash val="solid"/>
            </a:ln>
            <a:effectLst/>
          </p:spPr>
        </p:cxnSp>
      </p:grpSp>
      <p:sp>
        <p:nvSpPr>
          <p:cNvPr id="19" name="文本框 18"/>
          <p:cNvSpPr txBox="1"/>
          <p:nvPr/>
        </p:nvSpPr>
        <p:spPr>
          <a:xfrm>
            <a:off x="459105" y="2386330"/>
            <a:ext cx="736600" cy="2975610"/>
          </a:xfrm>
          <a:prstGeom prst="rect">
            <a:avLst/>
          </a:prstGeom>
          <a:noFill/>
          <a:ln w="53975" cmpd="sng">
            <a:solidFill>
              <a:srgbClr val="BC0304"/>
            </a:solidFill>
            <a:prstDash val="sysDash"/>
          </a:ln>
        </p:spPr>
        <p:txBody>
          <a:bodyPr vert="eaVert"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必须满足条件</a:t>
            </a:r>
            <a:endParaRPr lang="zh-CN" altLang="en-US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9" grpId="0" bldLvl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1590" y="92798"/>
            <a:ext cx="4535884" cy="1309089"/>
            <a:chOff x="-273345" y="3263705"/>
            <a:chExt cx="12905647" cy="3724664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778" y="4578091"/>
              <a:ext cx="10247397" cy="2279909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919"/>
            <a:stretch>
              <a:fillRect/>
            </a:stretch>
          </p:blipFill>
          <p:spPr>
            <a:xfrm>
              <a:off x="-273345" y="4202023"/>
              <a:ext cx="4124620" cy="277980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4082" y="3263705"/>
              <a:ext cx="1728220" cy="3724664"/>
            </a:xfrm>
            <a:prstGeom prst="rect">
              <a:avLst/>
            </a:prstGeom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4416604" y="1379220"/>
            <a:ext cx="7656364" cy="20548"/>
          </a:xfrm>
          <a:prstGeom prst="line">
            <a:avLst/>
          </a:prstGeom>
          <a:ln w="25400">
            <a:solidFill>
              <a:srgbClr val="C0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标题 1"/>
          <p:cNvSpPr txBox="1"/>
          <p:nvPr/>
        </p:nvSpPr>
        <p:spPr>
          <a:xfrm>
            <a:off x="3950584" y="554759"/>
            <a:ext cx="6991350" cy="646412"/>
          </a:xfrm>
          <a:prstGeom prst="rect">
            <a:avLst/>
          </a:prstGeom>
          <a:ln>
            <a:noFill/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800" b="1" dirty="0">
                <a:solidFill>
                  <a:srgbClr val="C00000"/>
                </a:solidFill>
                <a:latin typeface="华文行楷" panose="02010800040101010101" pitchFamily="2" charset="-122"/>
                <a:ea typeface="华文行楷" panose="02010800040101010101" pitchFamily="2" charset="-122"/>
                <a:sym typeface="+mn-ea"/>
              </a:rPr>
              <a:t>推优大会流程</a:t>
            </a:r>
            <a:endParaRPr lang="zh-CN" altLang="en-US" sz="4800" b="1" dirty="0">
              <a:solidFill>
                <a:srgbClr val="C0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239520" y="1965960"/>
            <a:ext cx="988568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200000"/>
              </a:lnSpc>
            </a:pP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五</a:t>
            </a:r>
            <a:r>
              <a:rPr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项：</a:t>
            </a:r>
            <a:r>
              <a:rPr lang="zh-CN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团支书介绍符合“推优”条件的候选人情况</a:t>
            </a:r>
            <a:endParaRPr lang="zh-CN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19020" y="3298825"/>
            <a:ext cx="700659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符合条件的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入党积极分子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有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XX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位</a:t>
            </a:r>
            <a:r>
              <a:rPr lang="en-US" altLang="zh-CN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分别是：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以上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入党积极分子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认真的学习了有关党的理论知识，经过团支部审查和了解，这____名团员（</a:t>
            </a:r>
            <a:r>
              <a:rPr lang="zh-CN" altLang="en-US" sz="2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入党积极分子）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从思想要求和行为准则上都符合推优的资格。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commondata" val="eyJoZGlkIjoiZGU3NGYyOWU1YzA0NWNiYTY2M2JmZmIzNmRjOTYyZDgifQ=="/>
</p:tagLst>
</file>

<file path=ppt/theme/theme1.xml><?xml version="1.0" encoding="utf-8"?>
<a:theme xmlns:a="http://schemas.openxmlformats.org/drawingml/2006/main" name="Office 主题​​">
  <a:themeElements>
    <a:clrScheme name="自定义 1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C00000"/>
      </a:hlink>
      <a:folHlink>
        <a:srgbClr val="C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1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C00000"/>
      </a:hlink>
      <a:folHlink>
        <a:srgbClr val="C0000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1644</Words>
  <Application>WPS 演示</Application>
  <PresentationFormat>宽屏</PresentationFormat>
  <Paragraphs>80</Paragraphs>
  <Slides>12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25" baseType="lpstr">
      <vt:lpstr>Arial</vt:lpstr>
      <vt:lpstr>宋体</vt:lpstr>
      <vt:lpstr>Wingdings</vt:lpstr>
      <vt:lpstr>微软雅黑</vt:lpstr>
      <vt:lpstr>方正达利体简体 Heavy</vt:lpstr>
      <vt:lpstr>微软雅黑</vt:lpstr>
      <vt:lpstr>华文行楷</vt:lpstr>
      <vt:lpstr>等线</vt:lpstr>
      <vt:lpstr>Arial Unicode MS</vt:lpstr>
      <vt:lpstr>等线 Light</vt:lpstr>
      <vt:lpstr>Calibri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立足岗位追求卓越做新时代的优秀党员PPT模板</dc:title>
  <dc:creator>歉然安可</dc:creator>
  <cp:lastModifiedBy>王子乐</cp:lastModifiedBy>
  <cp:revision>64</cp:revision>
  <dcterms:created xsi:type="dcterms:W3CDTF">2017-11-16T14:01:00Z</dcterms:created>
  <dcterms:modified xsi:type="dcterms:W3CDTF">2024-09-27T08:18:42Z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026FD8859603475AA863E34FE8D126B7</vt:lpwstr>
  </property>
</Properties>
</file>